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75" r:id="rId6"/>
    <p:sldId id="265" r:id="rId7"/>
    <p:sldId id="279" r:id="rId8"/>
    <p:sldId id="280" r:id="rId9"/>
    <p:sldId id="281" r:id="rId10"/>
    <p:sldId id="282" r:id="rId11"/>
    <p:sldId id="277" r:id="rId12"/>
    <p:sldId id="284" r:id="rId13"/>
    <p:sldId id="274" r:id="rId14"/>
    <p:sldId id="264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8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2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3038145" cy="465743"/>
          </a:xfrm>
          <a:prstGeom prst="rect">
            <a:avLst/>
          </a:prstGeom>
        </p:spPr>
        <p:txBody>
          <a:bodyPr vert="horz" lIns="88074" tIns="44038" rIns="88074" bIns="4403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5"/>
            <a:ext cx="3038145" cy="465743"/>
          </a:xfrm>
          <a:prstGeom prst="rect">
            <a:avLst/>
          </a:prstGeom>
        </p:spPr>
        <p:txBody>
          <a:bodyPr vert="horz" lIns="88074" tIns="44038" rIns="88074" bIns="44038" rtlCol="0"/>
          <a:lstStyle>
            <a:lvl1pPr algn="r">
              <a:defRPr sz="1200"/>
            </a:lvl1pPr>
          </a:lstStyle>
          <a:p>
            <a:fld id="{2F996D05-D741-444D-9259-339A9BDD3170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30659"/>
            <a:ext cx="3038145" cy="465742"/>
          </a:xfrm>
          <a:prstGeom prst="rect">
            <a:avLst/>
          </a:prstGeom>
        </p:spPr>
        <p:txBody>
          <a:bodyPr vert="horz" lIns="88074" tIns="44038" rIns="88074" bIns="4403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830659"/>
            <a:ext cx="3038145" cy="465742"/>
          </a:xfrm>
          <a:prstGeom prst="rect">
            <a:avLst/>
          </a:prstGeom>
        </p:spPr>
        <p:txBody>
          <a:bodyPr vert="horz" lIns="88074" tIns="44038" rIns="88074" bIns="44038" rtlCol="0" anchor="b"/>
          <a:lstStyle>
            <a:lvl1pPr algn="r">
              <a:defRPr sz="1200"/>
            </a:lvl1pPr>
          </a:lstStyle>
          <a:p>
            <a:fld id="{2C1E0432-74F2-4BD5-B001-9E004FCE07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925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7"/>
            <a:ext cx="3038072" cy="466031"/>
          </a:xfrm>
          <a:prstGeom prst="rect">
            <a:avLst/>
          </a:prstGeom>
        </p:spPr>
        <p:txBody>
          <a:bodyPr vert="horz" lIns="88074" tIns="44038" rIns="88074" bIns="4403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169" y="7"/>
            <a:ext cx="3038072" cy="466031"/>
          </a:xfrm>
          <a:prstGeom prst="rect">
            <a:avLst/>
          </a:prstGeom>
        </p:spPr>
        <p:txBody>
          <a:bodyPr vert="horz" lIns="88074" tIns="44038" rIns="88074" bIns="44038" rtlCol="0"/>
          <a:lstStyle>
            <a:lvl1pPr algn="r">
              <a:defRPr sz="1200"/>
            </a:lvl1pPr>
          </a:lstStyle>
          <a:p>
            <a:fld id="{285C326C-06FC-4872-B027-78686D243849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074" tIns="44038" rIns="88074" bIns="4403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273" y="4474701"/>
            <a:ext cx="5607856" cy="3659650"/>
          </a:xfrm>
          <a:prstGeom prst="rect">
            <a:avLst/>
          </a:prstGeom>
        </p:spPr>
        <p:txBody>
          <a:bodyPr vert="horz" lIns="88074" tIns="44038" rIns="88074" bIns="440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370"/>
            <a:ext cx="3038072" cy="466030"/>
          </a:xfrm>
          <a:prstGeom prst="rect">
            <a:avLst/>
          </a:prstGeom>
        </p:spPr>
        <p:txBody>
          <a:bodyPr vert="horz" lIns="88074" tIns="44038" rIns="88074" bIns="4403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169" y="8830370"/>
            <a:ext cx="3038072" cy="466030"/>
          </a:xfrm>
          <a:prstGeom prst="rect">
            <a:avLst/>
          </a:prstGeom>
        </p:spPr>
        <p:txBody>
          <a:bodyPr vert="horz" lIns="88074" tIns="44038" rIns="88074" bIns="44038" rtlCol="0" anchor="b"/>
          <a:lstStyle>
            <a:lvl1pPr algn="r">
              <a:defRPr sz="1200"/>
            </a:lvl1pPr>
          </a:lstStyle>
          <a:p>
            <a:fld id="{6136F8AE-1E61-45DD-A998-FECC751E8C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12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F8AE-1E61-45DD-A998-FECC751E8C7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92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F8AE-1E61-45DD-A998-FECC751E8C7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232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F8AE-1E61-45DD-A998-FECC751E8C7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84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F8AE-1E61-45DD-A998-FECC751E8C7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057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F8AE-1E61-45DD-A998-FECC751E8C7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0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F8AE-1E61-45DD-A998-FECC751E8C7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243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F8AE-1E61-45DD-A998-FECC751E8C7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889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F8AE-1E61-45DD-A998-FECC751E8C7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80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F8AE-1E61-45DD-A998-FECC751E8C7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492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F8AE-1E61-45DD-A998-FECC751E8C7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13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F8AE-1E61-45DD-A998-FECC751E8C7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03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9595-6C7B-4807-8153-F6DB93B3EB89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EF4C-AEB8-49F3-A36F-BC32F2C621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20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9595-6C7B-4807-8153-F6DB93B3EB89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EF4C-AEB8-49F3-A36F-BC32F2C621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169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9595-6C7B-4807-8153-F6DB93B3EB89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EF4C-AEB8-49F3-A36F-BC32F2C621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52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9595-6C7B-4807-8153-F6DB93B3EB89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EF4C-AEB8-49F3-A36F-BC32F2C621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56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9595-6C7B-4807-8153-F6DB93B3EB89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EF4C-AEB8-49F3-A36F-BC32F2C621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93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9595-6C7B-4807-8153-F6DB93B3EB89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EF4C-AEB8-49F3-A36F-BC32F2C621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0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9595-6C7B-4807-8153-F6DB93B3EB89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EF4C-AEB8-49F3-A36F-BC32F2C621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323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9595-6C7B-4807-8153-F6DB93B3EB89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EF4C-AEB8-49F3-A36F-BC32F2C621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48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9595-6C7B-4807-8153-F6DB93B3EB89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EF4C-AEB8-49F3-A36F-BC32F2C621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460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9595-6C7B-4807-8153-F6DB93B3EB89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EF4C-AEB8-49F3-A36F-BC32F2C621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50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9595-6C7B-4807-8153-F6DB93B3EB89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EF4C-AEB8-49F3-A36F-BC32F2C621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915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9595-6C7B-4807-8153-F6DB93B3EB89}" type="datetimeFigureOut">
              <a:rPr lang="en-US" smtClean="0"/>
              <a:t>8/16/2022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7EF4C-AEB8-49F3-A36F-BC32F2C621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3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emf"/><Relationship Id="rId7" Type="http://schemas.openxmlformats.org/officeDocument/2006/relationships/image" Target="../media/image8.jp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1.jpeg"/><Relationship Id="rId5" Type="http://schemas.openxmlformats.org/officeDocument/2006/relationships/hyperlink" Target="https://pennathletics.com/sports/2018/12/7/pennathevents.aspx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fs28.formsite.com/GoPennAthletics/form24/index.html?1550014655919" TargetMode="External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2724"/>
          <a:stretch/>
        </p:blipFill>
        <p:spPr>
          <a:xfrm>
            <a:off x="-1482" y="-80346"/>
            <a:ext cx="12192000" cy="741985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348157" y="2939175"/>
            <a:ext cx="7495685" cy="2981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Louda SC" panose="00000500000000000000" pitchFamily="50" charset="0"/>
                <a:cs typeface="Louda Regular SC"/>
              </a:rPr>
              <a:t>CAMPUS RECREATION</a:t>
            </a:r>
          </a:p>
          <a:p>
            <a:endParaRPr lang="en-US" sz="3000" dirty="0">
              <a:solidFill>
                <a:schemeClr val="bg1"/>
              </a:solidFill>
              <a:latin typeface="Louda SC" panose="00000500000000000000" pitchFamily="50" charset="0"/>
              <a:cs typeface="Louda Regular SC"/>
            </a:endParaRPr>
          </a:p>
          <a:p>
            <a:r>
              <a:rPr lang="en-US" sz="3000" dirty="0">
                <a:solidFill>
                  <a:schemeClr val="bg1"/>
                </a:solidFill>
                <a:latin typeface="Louda SC" panose="00000500000000000000" pitchFamily="50" charset="0"/>
                <a:cs typeface="Louda Regular SC"/>
              </a:rPr>
              <a:t>2022-2023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27" y="1703182"/>
            <a:ext cx="3237946" cy="14547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425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9073" y="-9070"/>
            <a:ext cx="6451061" cy="734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" y="5823338"/>
            <a:ext cx="12182929" cy="188827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074" y="171007"/>
            <a:ext cx="121829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3417E"/>
                </a:solidFill>
                <a:latin typeface="Louda SC" panose="00000500000000000000" pitchFamily="50" charset="0"/>
                <a:cs typeface="Louda Regular SC"/>
              </a:rPr>
              <a:t>BUSINESS DEVELOPMENT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324404" y="1378319"/>
            <a:ext cx="11384151" cy="8734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If interested in renting athletic space in Penn Park or Pottruck, fill out this formsite link:</a:t>
            </a:r>
          </a:p>
          <a:p>
            <a:pPr marL="1371600" lvl="2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  <a:hlinkClick r:id="rId4"/>
              </a:rPr>
              <a:t>https://fs28.formsite.com/GoPennAthletics/form24/index.html?1550014655919</a:t>
            </a:r>
            <a:endParaRPr lang="en-US" sz="1200" dirty="0">
              <a:solidFill>
                <a:srgbClr val="18488C"/>
              </a:solidFill>
              <a:latin typeface="Gotham Book" pitchFamily="50" charset="0"/>
              <a:cs typeface="Gotham Book" pitchFamily="50" charset="0"/>
            </a:endParaRPr>
          </a:p>
          <a:p>
            <a:pPr marL="1371600" lvl="2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Once formsite is filled out, a member of the Business Development department will be in touch within 3-5 business days</a:t>
            </a:r>
          </a:p>
          <a:p>
            <a:pPr marL="1371600" lvl="2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Event request must be submitted 2 weeks prior to event date</a:t>
            </a:r>
            <a:endParaRPr lang="en-US" sz="1600" dirty="0">
              <a:solidFill>
                <a:srgbClr val="18488C"/>
              </a:solidFill>
              <a:latin typeface="Gotham Book" pitchFamily="50" charset="0"/>
              <a:cs typeface="Gotham Book" pitchFamily="50" charset="0"/>
            </a:endParaRPr>
          </a:p>
          <a:p>
            <a:pPr marL="914400" lvl="1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Rental Rates</a:t>
            </a:r>
          </a:p>
          <a:p>
            <a:pPr marL="1371600" lvl="2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Student Group Rate: $75 an hour</a:t>
            </a:r>
          </a:p>
          <a:p>
            <a:pPr marL="1371600" lvl="2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All Student Groups must be registered through VPUL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B5D3E0-1720-48FB-9BE7-499ECB89F956}"/>
              </a:ext>
            </a:extLst>
          </p:cNvPr>
          <p:cNvSpPr txBox="1"/>
          <p:nvPr/>
        </p:nvSpPr>
        <p:spPr>
          <a:xfrm>
            <a:off x="-462385" y="6409994"/>
            <a:ext cx="74371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l">
              <a:spcBef>
                <a:spcPts val="1200"/>
              </a:spcBef>
            </a:pPr>
            <a:r>
              <a:rPr lang="en-US" sz="12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  <a:hlinkClick r:id="rId5"/>
              </a:rPr>
              <a:t>Penn Athletics Special Events</a:t>
            </a:r>
            <a:endParaRPr lang="en-US" sz="1200" dirty="0">
              <a:solidFill>
                <a:srgbClr val="18488C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9" name="Picture 8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55AAA8B7-0B24-4EB1-B81D-67D239E009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237" y="2664974"/>
            <a:ext cx="2625636" cy="17493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8D0F79-EE68-48CE-9AA3-6148E885B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710" y="2463409"/>
            <a:ext cx="2678906" cy="1950896"/>
          </a:xfrm>
          <a:prstGeom prst="rect">
            <a:avLst/>
          </a:prstGeom>
        </p:spPr>
      </p:pic>
      <p:pic>
        <p:nvPicPr>
          <p:cNvPr id="19" name="Picture 18" descr="A picture containing text, indoor, red&#10;&#10;Description automatically generated">
            <a:extLst>
              <a:ext uri="{FF2B5EF4-FFF2-40B4-BE49-F238E27FC236}">
                <a16:creationId xmlns:a16="http://schemas.microsoft.com/office/drawing/2014/main" id="{EC138D7C-3C6F-48DE-9B46-AD2BB8BBD8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74" y="3959604"/>
            <a:ext cx="2529111" cy="1896833"/>
          </a:xfrm>
          <a:prstGeom prst="rect">
            <a:avLst/>
          </a:prstGeom>
        </p:spPr>
      </p:pic>
      <p:pic>
        <p:nvPicPr>
          <p:cNvPr id="23" name="Picture 22" descr="A picture containing building, stadium&#10;&#10;Description automatically generated">
            <a:extLst>
              <a:ext uri="{FF2B5EF4-FFF2-40B4-BE49-F238E27FC236}">
                <a16:creationId xmlns:a16="http://schemas.microsoft.com/office/drawing/2014/main" id="{F8A5F705-E1E1-4577-931B-BB9F70A4A1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003" y="4597597"/>
            <a:ext cx="2664903" cy="1950896"/>
          </a:xfrm>
          <a:prstGeom prst="rect">
            <a:avLst/>
          </a:prstGeom>
        </p:spPr>
      </p:pic>
      <p:pic>
        <p:nvPicPr>
          <p:cNvPr id="6" name="Picture 5" descr="01_UPenn Logo_PriMark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814" y="6069956"/>
            <a:ext cx="706208" cy="864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picture containing floor, building, indoor, ceiling&#10;&#10;Description automatically generated">
            <a:extLst>
              <a:ext uri="{FF2B5EF4-FFF2-40B4-BE49-F238E27FC236}">
                <a16:creationId xmlns:a16="http://schemas.microsoft.com/office/drawing/2014/main" id="{64120577-85E6-44B4-B0B3-2F967B0208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36" y="4626863"/>
            <a:ext cx="2494327" cy="1888273"/>
          </a:xfrm>
          <a:prstGeom prst="rect">
            <a:avLst/>
          </a:prstGeom>
        </p:spPr>
      </p:pic>
      <p:pic>
        <p:nvPicPr>
          <p:cNvPr id="29" name="Picture 28" descr="Text&#10;&#10;Description automatically generated with medium confidence">
            <a:extLst>
              <a:ext uri="{FF2B5EF4-FFF2-40B4-BE49-F238E27FC236}">
                <a16:creationId xmlns:a16="http://schemas.microsoft.com/office/drawing/2014/main" id="{2E5B58D4-A6FA-48C8-BA7B-21325D7394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840" y="5769356"/>
            <a:ext cx="12668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40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676" y="0"/>
            <a:ext cx="13479519" cy="6858000"/>
          </a:xfrm>
          <a:prstGeom prst="rect">
            <a:avLst/>
          </a:prstGeom>
        </p:spPr>
      </p:pic>
      <p:pic>
        <p:nvPicPr>
          <p:cNvPr id="5" name="Picture 4" descr="UPenn Flag Graphic 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76" t="-5060" r="-27421" b="-12702"/>
          <a:stretch/>
        </p:blipFill>
        <p:spPr>
          <a:xfrm rot="20621997">
            <a:off x="5598967" y="4712139"/>
            <a:ext cx="8141189" cy="2880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490190"/>
            <a:ext cx="12192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Louda SC" panose="00000500000000000000" pitchFamily="50" charset="0"/>
                <a:cs typeface="Louda Regular SC"/>
              </a:rPr>
              <a:t>#QUAKEREVERYDAY</a:t>
            </a:r>
          </a:p>
        </p:txBody>
      </p:sp>
    </p:spTree>
    <p:extLst>
      <p:ext uri="{BB962C8B-B14F-4D97-AF65-F5344CB8AC3E}">
        <p14:creationId xmlns:p14="http://schemas.microsoft.com/office/powerpoint/2010/main" val="2551706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9073" y="-9070"/>
            <a:ext cx="6451061" cy="734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" y="5690335"/>
            <a:ext cx="12182929" cy="1888273"/>
          </a:xfrm>
          <a:prstGeom prst="rect">
            <a:avLst/>
          </a:prstGeom>
        </p:spPr>
      </p:pic>
      <p:pic>
        <p:nvPicPr>
          <p:cNvPr id="6" name="Picture 5" descr="01_UPenn Logo_PriMar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344" y="6032239"/>
            <a:ext cx="737035" cy="901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074" y="171007"/>
            <a:ext cx="121829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3417E"/>
                </a:solidFill>
                <a:latin typeface="Louda SC" panose="00000500000000000000" pitchFamily="50" charset="0"/>
                <a:cs typeface="Louda Regular SC"/>
              </a:rPr>
              <a:t>DRIA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08621" y="1143000"/>
            <a:ext cx="11384151" cy="734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Division of Recreation &amp; Intercollegiate Athletics	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Alanna Shanahan, Athletic Director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4541084-5F1D-F9F4-5714-9F460D4ACC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761563"/>
              </p:ext>
            </p:extLst>
          </p:nvPr>
        </p:nvGraphicFramePr>
        <p:xfrm>
          <a:off x="1237974" y="2143760"/>
          <a:ext cx="9716052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8026">
                  <a:extLst>
                    <a:ext uri="{9D8B030D-6E8A-4147-A177-3AD203B41FA5}">
                      <a16:colId xmlns:a16="http://schemas.microsoft.com/office/drawing/2014/main" val="603176765"/>
                    </a:ext>
                  </a:extLst>
                </a:gridCol>
                <a:gridCol w="4858026">
                  <a:extLst>
                    <a:ext uri="{9D8B030D-6E8A-4147-A177-3AD203B41FA5}">
                      <a16:colId xmlns:a16="http://schemas.microsoft.com/office/drawing/2014/main" val="7925627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otham Book" pitchFamily="50" charset="0"/>
                        </a:rPr>
                        <a:t>Campus Recreation</a:t>
                      </a:r>
                    </a:p>
                  </a:txBody>
                  <a:tcPr>
                    <a:solidFill>
                      <a:srgbClr val="1848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otham Book" pitchFamily="50" charset="0"/>
                        </a:rPr>
                        <a:t>Athletics</a:t>
                      </a:r>
                    </a:p>
                  </a:txBody>
                  <a:tcPr>
                    <a:solidFill>
                      <a:srgbClr val="1848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26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18488C"/>
                          </a:solidFill>
                          <a:latin typeface="Gotham Book" pitchFamily="50" charset="0"/>
                          <a:cs typeface="Gotham Book" pitchFamily="50" charset="0"/>
                        </a:rPr>
                        <a:t>Serves entire University population</a:t>
                      </a:r>
                    </a:p>
                    <a:p>
                      <a:pPr marL="342900" lvl="0" indent="-342900" algn="l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18488C"/>
                          </a:solidFill>
                          <a:latin typeface="Gotham Book" pitchFamily="50" charset="0"/>
                          <a:cs typeface="Gotham Book" pitchFamily="50" charset="0"/>
                        </a:rPr>
                        <a:t>Departments: Membership Service, Facility Operations, Fitness &amp; Wellness, Sport Clubs, Intramurals, Aquatics, Adventure, &amp; Racquet Sports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18488C"/>
                          </a:solidFill>
                          <a:latin typeface="Gotham Book" pitchFamily="50" charset="0"/>
                          <a:cs typeface="Gotham Book" pitchFamily="50" charset="0"/>
                        </a:rPr>
                        <a:t>Serves about 1000 varsity student athletes</a:t>
                      </a:r>
                    </a:p>
                    <a:p>
                      <a:pPr marL="342900" lvl="0" indent="-342900" algn="l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18488C"/>
                          </a:solidFill>
                          <a:latin typeface="Gotham Book" pitchFamily="50" charset="0"/>
                          <a:cs typeface="Gotham Book" pitchFamily="50" charset="0"/>
                        </a:rPr>
                        <a:t>33 Division I intercollegiate teams</a:t>
                      </a:r>
                    </a:p>
                    <a:p>
                      <a:pPr marL="342900" lvl="0" indent="-342900" algn="l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18488C"/>
                          </a:solidFill>
                          <a:latin typeface="Gotham Book" pitchFamily="50" charset="0"/>
                          <a:cs typeface="Gotham Book" pitchFamily="50" charset="0"/>
                        </a:rPr>
                        <a:t>No athletic scholarships in Ivy League</a:t>
                      </a:r>
                    </a:p>
                    <a:p>
                      <a:endParaRPr lang="en-US" sz="1600" dirty="0">
                        <a:latin typeface="Gotham Book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237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616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9073" y="-9070"/>
            <a:ext cx="6451061" cy="734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" y="5691276"/>
            <a:ext cx="12182929" cy="1888273"/>
          </a:xfrm>
          <a:prstGeom prst="rect">
            <a:avLst/>
          </a:prstGeom>
        </p:spPr>
      </p:pic>
      <p:pic>
        <p:nvPicPr>
          <p:cNvPr id="6" name="Picture 5" descr="01_UPenn Logo_PriMar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344" y="6032239"/>
            <a:ext cx="737035" cy="901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074" y="171007"/>
            <a:ext cx="121829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3417E"/>
                </a:solidFill>
                <a:latin typeface="Louda SC" panose="00000500000000000000" pitchFamily="50" charset="0"/>
                <a:cs typeface="Louda Regular SC"/>
              </a:rPr>
              <a:t>MEMBERSHIP SERVICES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324404" y="1378319"/>
            <a:ext cx="11384151" cy="8734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Membership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~25,000 members in the Penn community 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Students, faculty, staff &amp; Penn affiliates can join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General fee covers membership for full-time students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Includes: Access to both </a:t>
            </a:r>
            <a:r>
              <a:rPr lang="en-US" sz="1600" dirty="0" err="1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Pottruck</a:t>
            </a: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 &amp; Fox, free group exercise classes, recreational swimming, sauna, intramural sport leagues &amp; tournaments, recreational basketball, &amp; discounted rates for additional events, programs, &amp; classes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Locker rentals &amp; free day-use lockers are available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Add-on services: Group Exercise Plus classes, Personal Training, Pilates, Premium Fitness classes, Rock Climbing, Golf Simulator, Swim Lessons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Rentals: Private group exercise classes, pool, rock wall, sports equipment, &amp; adventure equipment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Racquet Sports: Hecht Tennis Center, Penn Squash Center</a:t>
            </a:r>
          </a:p>
        </p:txBody>
      </p:sp>
    </p:spTree>
    <p:extLst>
      <p:ext uri="{BB962C8B-B14F-4D97-AF65-F5344CB8AC3E}">
        <p14:creationId xmlns:p14="http://schemas.microsoft.com/office/powerpoint/2010/main" val="35848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9073" y="-9070"/>
            <a:ext cx="6451061" cy="734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" y="5691276"/>
            <a:ext cx="12182929" cy="1888273"/>
          </a:xfrm>
          <a:prstGeom prst="rect">
            <a:avLst/>
          </a:prstGeom>
        </p:spPr>
      </p:pic>
      <p:pic>
        <p:nvPicPr>
          <p:cNvPr id="6" name="Picture 5" descr="01_UPenn Logo_PriMar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344" y="6032239"/>
            <a:ext cx="737035" cy="901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074" y="171007"/>
            <a:ext cx="121829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3417E"/>
                </a:solidFill>
                <a:latin typeface="Louda SC" panose="00000500000000000000" pitchFamily="50" charset="0"/>
                <a:cs typeface="Louda Regular SC"/>
              </a:rPr>
              <a:t>FITNESS &amp; WELLNESS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306257" y="1323836"/>
            <a:ext cx="6099039" cy="8734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Group Exercise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Free group exercise classes included with membership: Zumba, Yoga, Mat Pilates, Dive-in workouts, etc.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Group Ex Plus classes: Circuit, Full-Body Strength, Cardio Kickboxing, Spinning, etc.</a:t>
            </a: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Personal Training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30 &amp; 60 min – 5, 10, &amp; 15 session packages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Small Group Training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Body composition testing &amp; Fitness Assessments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1FC399B-FFCE-580B-B2D8-C7D7E5A7C4A3}"/>
              </a:ext>
            </a:extLst>
          </p:cNvPr>
          <p:cNvSpPr txBox="1">
            <a:spLocks/>
          </p:cNvSpPr>
          <p:nvPr/>
        </p:nvSpPr>
        <p:spPr>
          <a:xfrm>
            <a:off x="5792782" y="1364124"/>
            <a:ext cx="5396416" cy="8764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Premium Fitness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Reformer Pilates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Weightlifting 101, Weightlifting Advanced, &amp; Weightlifting for Women</a:t>
            </a: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Pilates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60 min – 3, 5, &amp; 10 session packages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Private &amp; Semi-Private sessions</a:t>
            </a: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Wellness Outreach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Customized fitness &amp; wellness programs (e.g. private group exercise, workshops, etc.)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930F59F-348D-61D4-0A86-6AD401622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674" y="5551489"/>
            <a:ext cx="3020290" cy="2029153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328B67F6-E13C-0898-0A2F-16E600698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5" y="5551488"/>
            <a:ext cx="3059875" cy="2029154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8432414F-6F94-BDC3-9049-A6C42E657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0530" y="5551489"/>
            <a:ext cx="2842161" cy="202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65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9073" y="-9070"/>
            <a:ext cx="6451061" cy="734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" y="5691276"/>
            <a:ext cx="12182929" cy="1888273"/>
          </a:xfrm>
          <a:prstGeom prst="rect">
            <a:avLst/>
          </a:prstGeom>
        </p:spPr>
      </p:pic>
      <p:pic>
        <p:nvPicPr>
          <p:cNvPr id="6" name="Picture 5" descr="01_UPenn Logo_PriMar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344" y="6032239"/>
            <a:ext cx="737035" cy="901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074" y="171007"/>
            <a:ext cx="121829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3417E"/>
                </a:solidFill>
                <a:latin typeface="Louda SC" panose="00000500000000000000" pitchFamily="50" charset="0"/>
                <a:cs typeface="Louda Regular SC"/>
              </a:rPr>
              <a:t>AQUATICS &amp; ADVENTURE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324404" y="1497590"/>
            <a:ext cx="6099039" cy="8734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Aquatics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Recreational swim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Private swim lessons</a:t>
            </a:r>
          </a:p>
          <a:p>
            <a:pPr marL="1714500" lvl="3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30 min – 4 or 8 session packages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Semi-Private swim</a:t>
            </a:r>
          </a:p>
          <a:p>
            <a:pPr marL="1714500" lvl="3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45 min – 4 or 8 session packages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Group swim</a:t>
            </a:r>
          </a:p>
          <a:p>
            <a:pPr marL="1714500" lvl="3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4 youth levels, 2 parent-child levels, &amp; 2 adult levels</a:t>
            </a:r>
          </a:p>
          <a:p>
            <a:pPr marL="1714500" lvl="3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30 min – parent-child levels, youth levels</a:t>
            </a:r>
          </a:p>
          <a:p>
            <a:pPr marL="1714500" lvl="3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45 min – adult levels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Certification Courses</a:t>
            </a:r>
          </a:p>
          <a:p>
            <a:pPr marL="1714500" lvl="3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SCUBA through PADI</a:t>
            </a:r>
          </a:p>
          <a:p>
            <a:pPr marL="1714500" lvl="3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Lifeguard certification through American Red Cross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1FC399B-FFCE-580B-B2D8-C7D7E5A7C4A3}"/>
              </a:ext>
            </a:extLst>
          </p:cNvPr>
          <p:cNvSpPr txBox="1">
            <a:spLocks/>
          </p:cNvSpPr>
          <p:nvPr/>
        </p:nvSpPr>
        <p:spPr>
          <a:xfrm>
            <a:off x="5774635" y="1537439"/>
            <a:ext cx="6099039" cy="8734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Adventure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Climbing wall </a:t>
            </a:r>
          </a:p>
          <a:p>
            <a:pPr marL="1714500" lvl="3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Annual, Semester or Daily Memberships available </a:t>
            </a:r>
          </a:p>
          <a:p>
            <a:pPr marL="1714500" lvl="3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Climbing equipment &amp; belay service provided</a:t>
            </a:r>
          </a:p>
          <a:p>
            <a:pPr marL="1714500" lvl="3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Top-rope climbing &amp; bouldering offered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Outdoor equipment rentals</a:t>
            </a:r>
          </a:p>
          <a:p>
            <a:pPr marL="1714500" lvl="3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Camping gear (tents, sleeping bags, cooking supplies, etc.)</a:t>
            </a:r>
          </a:p>
          <a:p>
            <a:pPr marL="1714500" lvl="3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Hiking backpacks</a:t>
            </a:r>
          </a:p>
          <a:p>
            <a:pPr marL="1714500" lvl="3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Climbing gear (helmets, crash pads)</a:t>
            </a:r>
          </a:p>
        </p:txBody>
      </p:sp>
    </p:spTree>
    <p:extLst>
      <p:ext uri="{BB962C8B-B14F-4D97-AF65-F5344CB8AC3E}">
        <p14:creationId xmlns:p14="http://schemas.microsoft.com/office/powerpoint/2010/main" val="126935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9073" y="-9070"/>
            <a:ext cx="6451061" cy="734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" y="5691276"/>
            <a:ext cx="12182929" cy="1888273"/>
          </a:xfrm>
          <a:prstGeom prst="rect">
            <a:avLst/>
          </a:prstGeom>
        </p:spPr>
      </p:pic>
      <p:pic>
        <p:nvPicPr>
          <p:cNvPr id="6" name="Picture 5" descr="01_UPenn Logo_PriMar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344" y="6032239"/>
            <a:ext cx="737035" cy="901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075" y="-9298"/>
            <a:ext cx="121829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3417E"/>
                </a:solidFill>
                <a:latin typeface="Louda SC" panose="00000500000000000000" pitchFamily="50" charset="0"/>
                <a:cs typeface="Louda Regular SC"/>
              </a:rPr>
              <a:t>STRUCTURED SPORT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324404" y="1070211"/>
            <a:ext cx="6099039" cy="8734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Sport Clubs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34 student-led teams</a:t>
            </a:r>
          </a:p>
          <a:p>
            <a:pPr marL="1714500" lvl="3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Self-funded through membership dues</a:t>
            </a:r>
          </a:p>
          <a:p>
            <a:pPr marL="1714500" lvl="3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Basketball, ice hockey, rugby, soccer, sailing, equestrian, &amp; more!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~1000 student athletes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Nationally ranked &amp; competitive teams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Social &amp; athletic opportunities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Employment &amp; leadership opportunities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Team membership varies – available to undergraduate &amp; graduate students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1FC399B-FFCE-580B-B2D8-C7D7E5A7C4A3}"/>
              </a:ext>
            </a:extLst>
          </p:cNvPr>
          <p:cNvSpPr txBox="1">
            <a:spLocks/>
          </p:cNvSpPr>
          <p:nvPr/>
        </p:nvSpPr>
        <p:spPr>
          <a:xfrm>
            <a:off x="5774635" y="1070211"/>
            <a:ext cx="6099039" cy="8734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Intramurals</a:t>
            </a: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12+ leagues and tournaments</a:t>
            </a: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Vary in length from 1 day to multi-week</a:t>
            </a: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Soccer, basketball, volleyball, softball, flag football, &amp; more</a:t>
            </a: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Competitive and recreational leagues available</a:t>
            </a: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Flexible scheduling options</a:t>
            </a: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Competitions held at Pottruck, Penn Park, </a:t>
            </a:r>
            <a:r>
              <a:rPr lang="en-US" sz="1600" dirty="0" err="1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Tse</a:t>
            </a: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 Center, Franklin Field</a:t>
            </a: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Social &amp; athletic opportunities</a:t>
            </a: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Employment opportunities </a:t>
            </a:r>
          </a:p>
        </p:txBody>
      </p:sp>
    </p:spTree>
    <p:extLst>
      <p:ext uri="{BB962C8B-B14F-4D97-AF65-F5344CB8AC3E}">
        <p14:creationId xmlns:p14="http://schemas.microsoft.com/office/powerpoint/2010/main" val="3209127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9073" y="-9070"/>
            <a:ext cx="6451061" cy="734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" y="5691276"/>
            <a:ext cx="12182929" cy="1888273"/>
          </a:xfrm>
          <a:prstGeom prst="rect">
            <a:avLst/>
          </a:prstGeom>
        </p:spPr>
      </p:pic>
      <p:pic>
        <p:nvPicPr>
          <p:cNvPr id="6" name="Picture 5" descr="01_UPenn Logo_PriMar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344" y="6032239"/>
            <a:ext cx="737035" cy="901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075" y="-9298"/>
            <a:ext cx="121829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3417E"/>
                </a:solidFill>
                <a:latin typeface="Louda SC" panose="00000500000000000000" pitchFamily="50" charset="0"/>
                <a:cs typeface="Louda Regular SC"/>
              </a:rPr>
              <a:t>SPECIAL EVENTS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205134" y="1460727"/>
            <a:ext cx="6099039" cy="8734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Annual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Penn TRI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Homecoming Hustle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Alumni Warm-up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NSO Welcome &amp; Open House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Penn Relays 5k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Wellness Week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691CEA7-E866-9FD7-3E80-63BCF25E0111}"/>
              </a:ext>
            </a:extLst>
          </p:cNvPr>
          <p:cNvSpPr txBox="1">
            <a:spLocks/>
          </p:cNvSpPr>
          <p:nvPr/>
        </p:nvSpPr>
        <p:spPr>
          <a:xfrm>
            <a:off x="5460970" y="1323836"/>
            <a:ext cx="6099039" cy="8734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Monthly First Fridays </a:t>
            </a: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Demo weeks</a:t>
            </a: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Pop-up events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Pride celebration workouts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Yoga in the Palestra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Franklin Field Yoga &amp; Bootcamp</a:t>
            </a:r>
          </a:p>
        </p:txBody>
      </p:sp>
    </p:spTree>
    <p:extLst>
      <p:ext uri="{BB962C8B-B14F-4D97-AF65-F5344CB8AC3E}">
        <p14:creationId xmlns:p14="http://schemas.microsoft.com/office/powerpoint/2010/main" val="3947018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9073" y="-9070"/>
            <a:ext cx="6451061" cy="734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" y="5690335"/>
            <a:ext cx="12182929" cy="1888273"/>
          </a:xfrm>
          <a:prstGeom prst="rect">
            <a:avLst/>
          </a:prstGeom>
        </p:spPr>
      </p:pic>
      <p:pic>
        <p:nvPicPr>
          <p:cNvPr id="6" name="Picture 5" descr="01_UPenn Logo_PriMar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344" y="6032239"/>
            <a:ext cx="737035" cy="901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074" y="-17834"/>
            <a:ext cx="121829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3417E"/>
                </a:solidFill>
                <a:latin typeface="Louda SC" panose="00000500000000000000" pitchFamily="50" charset="0"/>
                <a:cs typeface="Louda Regular SC"/>
              </a:rPr>
              <a:t>CAMPUS REC FACILITIES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256979" y="1014785"/>
            <a:ext cx="11384151" cy="8734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Pottruck</a:t>
            </a: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 Health &amp; Fitness Center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4 floors of cardio &amp; strength equipment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Sheerr</a:t>
            </a: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 Pool &amp; sauna access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Group Exercise studios: Pilates, Personal Training, Spinning, Yoga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Golf Simulator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Climbing Wall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Basketball Courts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Locker rooms: day-use and rental locker availability, shower facilities (no towels included)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Sweet Treat Hut – smoothie &amp; snack bar</a:t>
            </a:r>
            <a:endParaRPr lang="en-US" sz="2000" dirty="0">
              <a:solidFill>
                <a:srgbClr val="18488C"/>
              </a:solidFill>
              <a:latin typeface="Gotham Book" pitchFamily="50" charset="0"/>
              <a:cs typeface="Gotham Book" pitchFamily="50" charset="0"/>
            </a:endParaRP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Fox Fitness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2 floors of cardio &amp; strength equipment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TRX, functional workout space, power racks, day-use lockers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Access to Franklin Field outdoor track during recreational hours (M-F 11:00am-2:00pm)</a:t>
            </a:r>
          </a:p>
        </p:txBody>
      </p:sp>
    </p:spTree>
    <p:extLst>
      <p:ext uri="{BB962C8B-B14F-4D97-AF65-F5344CB8AC3E}">
        <p14:creationId xmlns:p14="http://schemas.microsoft.com/office/powerpoint/2010/main" val="1655762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-9073" y="-9070"/>
            <a:ext cx="6451061" cy="734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" y="5690335"/>
            <a:ext cx="12182929" cy="1888273"/>
          </a:xfrm>
          <a:prstGeom prst="rect">
            <a:avLst/>
          </a:prstGeom>
        </p:spPr>
      </p:pic>
      <p:pic>
        <p:nvPicPr>
          <p:cNvPr id="6" name="Picture 5" descr="01_UPenn Logo_PriMar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344" y="6032239"/>
            <a:ext cx="737035" cy="901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074" y="-17834"/>
            <a:ext cx="121829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3417E"/>
                </a:solidFill>
                <a:latin typeface="Louda SC" panose="00000500000000000000" pitchFamily="50" charset="0"/>
                <a:cs typeface="Louda Regular SC"/>
              </a:rPr>
              <a:t>PENN TRADITIONS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-256979" y="1014785"/>
            <a:ext cx="11384151" cy="8734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Franklin Field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127 year old historic football stadium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Homecoming vs. Yale 10/22</a:t>
            </a: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Palestra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95 year-old historic basketball stadium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Big 5 (Penn, St. Joes, LaSalle, Villanova, Temple)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City 6 (Penn, Drexel, St. Joes, LaSalle, Villanova, Temple)</a:t>
            </a: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Penn Relays Carnival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Oldest and largest track &amp; field meet in the US</a:t>
            </a: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Spring Fling</a:t>
            </a:r>
          </a:p>
          <a:p>
            <a:pPr marL="800100" lvl="1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8488C"/>
                </a:solidFill>
                <a:latin typeface="Gotham Book" pitchFamily="50" charset="0"/>
                <a:cs typeface="Gotham Book" pitchFamily="50" charset="0"/>
              </a:rPr>
              <a:t>Wharton Fight Night</a:t>
            </a:r>
          </a:p>
          <a:p>
            <a:pPr marL="1257300" lvl="2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18488C"/>
              </a:solidFill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475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385B40914B8D499C17630C2B11BDA8" ma:contentTypeVersion="10" ma:contentTypeDescription="Create a new document." ma:contentTypeScope="" ma:versionID="e49fcbe0bfd310ad46fd87d81246e32a">
  <xsd:schema xmlns:xsd="http://www.w3.org/2001/XMLSchema" xmlns:xs="http://www.w3.org/2001/XMLSchema" xmlns:p="http://schemas.microsoft.com/office/2006/metadata/properties" xmlns:ns3="15f2e3de-e297-4d46-88ce-f5aaf989e9a1" targetNamespace="http://schemas.microsoft.com/office/2006/metadata/properties" ma:root="true" ma:fieldsID="976c310abf002c8386e9e1af72433b8a" ns3:_="">
    <xsd:import namespace="15f2e3de-e297-4d46-88ce-f5aaf989e9a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2e3de-e297-4d46-88ce-f5aaf989e9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682BA1-A16D-416C-9140-C830E64DB5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f2e3de-e297-4d46-88ce-f5aaf989e9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D62F48-211D-4056-8EF8-EEC1ACDCD1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7C4AFF-8DD1-4E54-AF31-6B458E9823A3}">
  <ds:schemaRefs>
    <ds:schemaRef ds:uri="http://schemas.microsoft.com/office/2006/metadata/properties"/>
    <ds:schemaRef ds:uri="15f2e3de-e297-4d46-88ce-f5aaf989e9a1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4394</TotalTime>
  <Words>820</Words>
  <Application>Microsoft Office PowerPoint</Application>
  <PresentationFormat>Widescreen</PresentationFormat>
  <Paragraphs>143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Gotham Book</vt:lpstr>
      <vt:lpstr>Louda Regular SC</vt:lpstr>
      <vt:lpstr>Louda SC</vt:lpstr>
      <vt:lpstr>Office Theme</vt:lpstr>
      <vt:lpstr>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Pennsylvania, AIT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Bonner</dc:creator>
  <cp:lastModifiedBy>Windows User</cp:lastModifiedBy>
  <cp:revision>312</cp:revision>
  <cp:lastPrinted>2019-09-03T20:26:27Z</cp:lastPrinted>
  <dcterms:created xsi:type="dcterms:W3CDTF">2017-05-18T19:47:15Z</dcterms:created>
  <dcterms:modified xsi:type="dcterms:W3CDTF">2022-08-16T20:42:47Z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0x01010023385B40914B8D499C17630C2B11BDA8</vt:lpwstr>
  </property>
</Properties>
</file>